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7560000" cx="10692000"/>
  <p:notesSz cx="7560000" cy="10692000"/>
  <p:embeddedFontLst>
    <p:embeddedFont>
      <p:font typeface="IBM Plex Sans"/>
      <p:regular r:id="rId7"/>
      <p:bold r:id="rId8"/>
      <p:italic r:id="rId9"/>
      <p:boldItalic r:id="rId10"/>
    </p:embeddedFont>
    <p:embeddedFont>
      <p:font typeface="IBM Plex Sans Light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160">
          <p15:clr>
            <a:srgbClr val="A4A3A4"/>
          </p15:clr>
        </p15:guide>
        <p15:guide id="2" pos="6552">
          <p15:clr>
            <a:srgbClr val="A4A3A4"/>
          </p15:clr>
        </p15:guide>
        <p15:guide id="3" orient="horz" pos="212">
          <p15:clr>
            <a:srgbClr val="A4A3A4"/>
          </p15:clr>
        </p15:guide>
        <p15:guide id="4" orient="horz" pos="4570">
          <p15:clr>
            <a:srgbClr val="A4A3A4"/>
          </p15:clr>
        </p15:guide>
        <p15:guide id="5" pos="3368">
          <p15:clr>
            <a:srgbClr val="A4A3A4"/>
          </p15:clr>
        </p15:guide>
        <p15:guide id="6" orient="horz" pos="1800">
          <p15:clr>
            <a:srgbClr val="A4A3A4"/>
          </p15:clr>
        </p15:guide>
        <p15:guide id="7" pos="4553">
          <p15:clr>
            <a:srgbClr val="A4A3A4"/>
          </p15:clr>
        </p15:guide>
        <p15:guide id="8" pos="4298">
          <p15:clr>
            <a:srgbClr val="A4A3A4"/>
          </p15:clr>
        </p15:guide>
        <p15:guide id="9" pos="3496">
          <p15:clr>
            <a:srgbClr val="9AA0A6"/>
          </p15:clr>
        </p15:guide>
        <p15:guide id="10" orient="horz" pos="911">
          <p15:clr>
            <a:srgbClr val="9AA0A6"/>
          </p15:clr>
        </p15:guide>
        <p15:guide id="11" orient="horz" pos="2182">
          <p15:clr>
            <a:srgbClr val="9AA0A6"/>
          </p15:clr>
        </p15:guide>
        <p15:guide id="12" pos="2363">
          <p15:clr>
            <a:srgbClr val="9AA0A6"/>
          </p15:clr>
        </p15:guide>
        <p15:guide id="13" pos="2276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0"/>
        <p:guide pos="6552"/>
        <p:guide pos="212" orient="horz"/>
        <p:guide pos="4570" orient="horz"/>
        <p:guide pos="3368"/>
        <p:guide pos="1800" orient="horz"/>
        <p:guide pos="4553"/>
        <p:guide pos="4298"/>
        <p:guide pos="3496"/>
        <p:guide pos="911" orient="horz"/>
        <p:guide pos="2182" orient="horz"/>
        <p:guide pos="2363"/>
        <p:guide pos="2276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IBMPlexSansLight-regular.fntdata"/><Relationship Id="rId10" Type="http://schemas.openxmlformats.org/officeDocument/2006/relationships/font" Target="fonts/IBMPlexSans-boldItalic.fntdata"/><Relationship Id="rId13" Type="http://schemas.openxmlformats.org/officeDocument/2006/relationships/font" Target="fonts/IBMPlexSansLight-italic.fntdata"/><Relationship Id="rId12" Type="http://schemas.openxmlformats.org/officeDocument/2006/relationships/font" Target="fonts/IBMPlexSansLight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IBMPlexSans-italic.fntdata"/><Relationship Id="rId14" Type="http://schemas.openxmlformats.org/officeDocument/2006/relationships/font" Target="fonts/IBMPlexSansLight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IBMPlexSans-regular.fntdata"/><Relationship Id="rId8" Type="http://schemas.openxmlformats.org/officeDocument/2006/relationships/font" Target="fonts/IBMPlexSans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d373a4723_1_539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d373a4723_1_5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64478" y="1094388"/>
            <a:ext cx="9963000" cy="30168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algn="ctr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ctr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ctr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ctr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ctr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73245" y="661638"/>
            <a:ext cx="7445700" cy="60126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10447" y="1812541"/>
            <a:ext cx="4730100" cy="2178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10447" y="4120005"/>
            <a:ext cx="4730100" cy="18153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indent="-342900" lvl="1" marL="914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indent="-342900" lvl="2" marL="1371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indent="-342900" lvl="3" marL="18288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indent="-342900" lvl="4" marL="22860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indent="-342900" lvl="5" marL="27432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indent="-342900" lvl="6" marL="3200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indent="-342900" lvl="7" marL="3657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indent="-342900" lvl="8" marL="411480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50" y="-75"/>
            <a:ext cx="10692000" cy="75600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grpSp>
        <p:nvGrpSpPr>
          <p:cNvPr id="55" name="Google Shape;55;p13"/>
          <p:cNvGrpSpPr/>
          <p:nvPr/>
        </p:nvGrpSpPr>
        <p:grpSpPr>
          <a:xfrm>
            <a:off x="2168959" y="1083289"/>
            <a:ext cx="6371459" cy="6310307"/>
            <a:chOff x="2396167" y="910269"/>
            <a:chExt cx="5978100" cy="5980200"/>
          </a:xfrm>
        </p:grpSpPr>
        <p:sp>
          <p:nvSpPr>
            <p:cNvPr id="56" name="Google Shape;56;p13"/>
            <p:cNvSpPr/>
            <p:nvPr/>
          </p:nvSpPr>
          <p:spPr>
            <a:xfrm>
              <a:off x="2396167" y="910269"/>
              <a:ext cx="5978100" cy="5980200"/>
            </a:xfrm>
            <a:prstGeom prst="ellipse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8D86FC"/>
                </a:solidFill>
              </a:endParaRPr>
            </a:p>
          </p:txBody>
        </p:sp>
        <p:sp>
          <p:nvSpPr>
            <p:cNvPr id="57" name="Google Shape;57;p13"/>
            <p:cNvSpPr/>
            <p:nvPr/>
          </p:nvSpPr>
          <p:spPr>
            <a:xfrm>
              <a:off x="3129805" y="1605513"/>
              <a:ext cx="4548300" cy="4562700"/>
            </a:xfrm>
            <a:prstGeom prst="ellipse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8D86FC"/>
                </a:solidFill>
              </a:endParaRPr>
            </a:p>
          </p:txBody>
        </p:sp>
        <p:sp>
          <p:nvSpPr>
            <p:cNvPr id="58" name="Google Shape;58;p13"/>
            <p:cNvSpPr/>
            <p:nvPr/>
          </p:nvSpPr>
          <p:spPr>
            <a:xfrm>
              <a:off x="3968562" y="2407752"/>
              <a:ext cx="2847900" cy="2880300"/>
            </a:xfrm>
            <a:prstGeom prst="ellipse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8D86FC"/>
                </a:solidFill>
              </a:endParaRPr>
            </a:p>
          </p:txBody>
        </p:sp>
        <p:sp>
          <p:nvSpPr>
            <p:cNvPr id="59" name="Google Shape;59;p13"/>
            <p:cNvSpPr txBox="1"/>
            <p:nvPr/>
          </p:nvSpPr>
          <p:spPr>
            <a:xfrm>
              <a:off x="4270104" y="4565489"/>
              <a:ext cx="2249100" cy="392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8D86FC"/>
                  </a:solidFill>
                  <a:latin typeface="IBM Plex Sans"/>
                  <a:ea typeface="IBM Plex Sans"/>
                  <a:cs typeface="IBM Plex Sans"/>
                  <a:sym typeface="IBM Plex Sans"/>
                </a:rPr>
                <a:t>Direct</a:t>
              </a:r>
              <a:endParaRPr sz="11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8D86FC"/>
                  </a:solidFill>
                  <a:latin typeface="IBM Plex Sans"/>
                  <a:ea typeface="IBM Plex Sans"/>
                  <a:cs typeface="IBM Plex Sans"/>
                  <a:sym typeface="IBM Plex Sans"/>
                </a:rPr>
                <a:t> Influencers</a:t>
              </a:r>
              <a:endParaRPr sz="11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endParaRPr>
            </a:p>
          </p:txBody>
        </p:sp>
        <p:sp>
          <p:nvSpPr>
            <p:cNvPr id="60" name="Google Shape;60;p13"/>
            <p:cNvSpPr/>
            <p:nvPr/>
          </p:nvSpPr>
          <p:spPr>
            <a:xfrm>
              <a:off x="4820218" y="3269197"/>
              <a:ext cx="1144200" cy="1157400"/>
            </a:xfrm>
            <a:prstGeom prst="ellipse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8D86FC"/>
                </a:solidFill>
              </a:endParaRPr>
            </a:p>
          </p:txBody>
        </p:sp>
        <p:sp>
          <p:nvSpPr>
            <p:cNvPr id="61" name="Google Shape;61;p13"/>
            <p:cNvSpPr txBox="1"/>
            <p:nvPr/>
          </p:nvSpPr>
          <p:spPr>
            <a:xfrm>
              <a:off x="4721489" y="3665701"/>
              <a:ext cx="1359300" cy="392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>
                  <a:solidFill>
                    <a:srgbClr val="8D86FC"/>
                  </a:solidFill>
                  <a:latin typeface="IBM Plex Sans"/>
                  <a:ea typeface="IBM Plex Sans"/>
                  <a:cs typeface="IBM Plex Sans"/>
                  <a:sym typeface="IBM Plex Sans"/>
                </a:rPr>
                <a:t>Target </a:t>
              </a:r>
              <a:endParaRPr b="1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>
                  <a:solidFill>
                    <a:srgbClr val="8D86FC"/>
                  </a:solidFill>
                  <a:latin typeface="IBM Plex Sans"/>
                  <a:ea typeface="IBM Plex Sans"/>
                  <a:cs typeface="IBM Plex Sans"/>
                  <a:sym typeface="IBM Plex Sans"/>
                </a:rPr>
                <a:t>User</a:t>
              </a:r>
              <a:endParaRPr b="1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endParaRPr>
            </a:p>
          </p:txBody>
        </p:sp>
        <p:sp>
          <p:nvSpPr>
            <p:cNvPr id="62" name="Google Shape;62;p13"/>
            <p:cNvSpPr txBox="1"/>
            <p:nvPr/>
          </p:nvSpPr>
          <p:spPr>
            <a:xfrm>
              <a:off x="4270104" y="5479986"/>
              <a:ext cx="2249100" cy="392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8D86FC"/>
                  </a:solidFill>
                  <a:latin typeface="IBM Plex Sans"/>
                  <a:ea typeface="IBM Plex Sans"/>
                  <a:cs typeface="IBM Plex Sans"/>
                  <a:sym typeface="IBM Plex Sans"/>
                </a:rPr>
                <a:t>Indirect </a:t>
              </a:r>
              <a:endParaRPr sz="11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8D86FC"/>
                  </a:solidFill>
                  <a:latin typeface="IBM Plex Sans"/>
                  <a:ea typeface="IBM Plex Sans"/>
                  <a:cs typeface="IBM Plex Sans"/>
                  <a:sym typeface="IBM Plex Sans"/>
                </a:rPr>
                <a:t>Influencers</a:t>
              </a:r>
              <a:endParaRPr sz="11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endParaRPr>
            </a:p>
          </p:txBody>
        </p:sp>
        <p:sp>
          <p:nvSpPr>
            <p:cNvPr id="63" name="Google Shape;63;p13"/>
            <p:cNvSpPr txBox="1"/>
            <p:nvPr/>
          </p:nvSpPr>
          <p:spPr>
            <a:xfrm>
              <a:off x="4270104" y="6324137"/>
              <a:ext cx="2249100" cy="392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8D86FC"/>
                  </a:solidFill>
                  <a:latin typeface="IBM Plex Sans"/>
                  <a:ea typeface="IBM Plex Sans"/>
                  <a:cs typeface="IBM Plex Sans"/>
                  <a:sym typeface="IBM Plex Sans"/>
                </a:rPr>
                <a:t>Societal </a:t>
              </a:r>
              <a:endParaRPr sz="11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8D86FC"/>
                  </a:solidFill>
                  <a:latin typeface="IBM Plex Sans"/>
                  <a:ea typeface="IBM Plex Sans"/>
                  <a:cs typeface="IBM Plex Sans"/>
                  <a:sym typeface="IBM Plex Sans"/>
                </a:rPr>
                <a:t>Norms</a:t>
              </a:r>
              <a:endParaRPr sz="11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endParaRPr>
            </a:p>
          </p:txBody>
        </p:sp>
      </p:grpSp>
      <p:sp>
        <p:nvSpPr>
          <p:cNvPr id="64" name="Google Shape;64;p13"/>
          <p:cNvSpPr txBox="1"/>
          <p:nvPr/>
        </p:nvSpPr>
        <p:spPr>
          <a:xfrm>
            <a:off x="0" y="542200"/>
            <a:ext cx="6072900" cy="46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3429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STAKEHOLDER MAP</a:t>
            </a:r>
            <a:endParaRPr>
              <a:solidFill>
                <a:srgbClr val="8D86FC"/>
              </a:solidFill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0" y="0"/>
            <a:ext cx="10711500" cy="33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28575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latin typeface="IBM Plex Sans"/>
                <a:ea typeface="IBM Plex Sans"/>
                <a:cs typeface="IBM Plex Sans"/>
                <a:sym typeface="IBM Plex Sans"/>
              </a:rPr>
              <a:t>THE FINLAB TOOLKIT | TOOLCARD</a:t>
            </a:r>
            <a:endParaRPr b="1" sz="800">
              <a:latin typeface="IBM Plex Sans"/>
              <a:ea typeface="IBM Plex Sans"/>
              <a:cs typeface="IBM Plex Sans"/>
              <a:sym typeface="IBM Plex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